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4" r:id="rId5"/>
    <p:sldId id="258" r:id="rId6"/>
    <p:sldId id="263" r:id="rId7"/>
    <p:sldId id="267" r:id="rId8"/>
    <p:sldId id="265" r:id="rId9"/>
    <p:sldId id="273" r:id="rId10"/>
    <p:sldId id="271" r:id="rId11"/>
    <p:sldId id="272" r:id="rId12"/>
    <p:sldId id="266" r:id="rId13"/>
    <p:sldId id="274" r:id="rId14"/>
    <p:sldId id="262" r:id="rId15"/>
  </p:sldIdLst>
  <p:sldSz cx="9144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3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7.jpeg>
</file>

<file path=ppt/media/image8.jpe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endParaRPr lang="pt-BR"/>
          </a:p>
        </p:txBody>
      </p:sp>
      <p:sp>
        <p:nvSpPr>
          <p:cNvPr id="3" name="Espaço Reservado para Data 2"/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fld id="{ED3FF60F-52C9-4422-AE6A-58BD9CB66EDE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Espaço Reservado para Anotações 4"/>
          <p:cNvSpPr txBox="1"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endParaRPr lang="pt-BR"/>
          </a:p>
        </p:txBody>
      </p:sp>
      <p:sp>
        <p:nvSpPr>
          <p:cNvPr id="7" name="Espaço Reservado para Número de Slide 6"/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fld id="{023A02C0-99B8-4EE7-B096-F21BD3FF1189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5353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pt-BR" sz="1200" b="0" i="0" u="none" strike="noStrike" kern="1200" cap="none" spc="0" baseline="0">
        <a:solidFill>
          <a:srgbClr val="000000"/>
        </a:solidFill>
        <a:uFillTx/>
        <a:latin typeface="Calibri"/>
        <a:ea typeface=""/>
        <a:cs typeface="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pt-BR" sz="1200" b="0" i="0" u="none" strike="noStrike" kern="1200" cap="none" spc="0" baseline="0">
        <a:solidFill>
          <a:srgbClr val="000000"/>
        </a:solidFill>
        <a:uFillTx/>
        <a:latin typeface="Calibri"/>
        <a:ea typeface=""/>
        <a:cs typeface="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pt-BR" sz="1200" b="0" i="0" u="none" strike="noStrike" kern="1200" cap="none" spc="0" baseline="0">
        <a:solidFill>
          <a:srgbClr val="000000"/>
        </a:solidFill>
        <a:uFillTx/>
        <a:latin typeface="Calibri"/>
        <a:ea typeface=""/>
        <a:cs typeface="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pt-BR" sz="1200" b="0" i="0" u="none" strike="noStrike" kern="1200" cap="none" spc="0" baseline="0">
        <a:solidFill>
          <a:srgbClr val="000000"/>
        </a:solidFill>
        <a:uFillTx/>
        <a:latin typeface="Calibri"/>
        <a:ea typeface=""/>
        <a:cs typeface="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pt-BR" sz="1200" b="0" i="0" u="none" strike="noStrike" kern="1200" cap="none" spc="0" baseline="0">
        <a:solidFill>
          <a:srgbClr val="000000"/>
        </a:solidFill>
        <a:uFillTx/>
        <a:latin typeface="Calibri"/>
        <a:ea typeface=""/>
        <a:cs typeface="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8A2E291-6B65-4810-977C-BCABF7B2723E}" type="slidenum">
              <a:t>2</a:t>
            </a:fld>
            <a:endParaRPr lang="pt-BR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920642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3FEC3F9-FEE1-4846-A3CB-B454FEC58439}" type="slidenum">
              <a:t>4</a:t>
            </a:fld>
            <a:endParaRPr lang="pt-BR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8030358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pt-BR"/>
              <a:t>GStreamer provê uma camada de abstração sobre componentes de manipulação para qualquer formato para o qual haja um plugin instalado. As aplicações não precisam mais se preocupar em implementar decodificadores, mixers, sincronia nem codecs, podem se concentrar apenas nas "funcionalidades legais para o usuário", o que significa aplicações melhores e mais pessoas felizes. :)</a:t>
            </a:r>
          </a:p>
        </p:txBody>
      </p:sp>
      <p:sp>
        <p:nvSpPr>
          <p:cNvPr id="4" name="Espaço Reservado para Número de Slide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8FA051D-99AF-40B5-857D-EE6960B1F3DA}" type="slidenum">
              <a:t>8</a:t>
            </a:fld>
            <a:endParaRPr lang="pt-BR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191473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pt-BR"/>
              <a:t>GStreamer provê uma camada de abstração sobre componentes de manipulação para qualquer formato para o qual haja um plugin instalado. As aplicações não precisam mais se preocupar em implementar decodificadores, mixers, sincronia nem codecs, podem se concentrar apenas nas "funcionalidades legais para o usuário", o que significa aplicações melhores e mais pessoas felizes. :)</a:t>
            </a:r>
          </a:p>
        </p:txBody>
      </p:sp>
      <p:sp>
        <p:nvSpPr>
          <p:cNvPr id="4" name="Espaço Reservado para Número de Slide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D83E1BB-4867-4C5D-BF5B-0734B946C2FE}" type="slidenum">
              <a:t>9</a:t>
            </a:fld>
            <a:endParaRPr lang="pt-BR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826010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pt-BR"/>
              <a:t>GStreamer provê uma camada de abstração sobre componentes de manipulação para qualquer formato para o qual haja um plugin instalado. As aplicações não precisam mais se preocupar em implementar decodificadores, mixers, sincronia nem codecs, podem se concentrar apenas nas "funcionalidades legais para o usuário", o que significa aplicações melhores e mais pessoas felizes. :)</a:t>
            </a:r>
          </a:p>
        </p:txBody>
      </p:sp>
      <p:sp>
        <p:nvSpPr>
          <p:cNvPr id="4" name="Espaço Reservado para Número de Slide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E2A10A1-2638-4F7C-9E98-3682EA46244A}" type="slidenum">
              <a:t>10</a:t>
            </a:fld>
            <a:endParaRPr lang="pt-BR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41002936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pPr lvl="0"/>
            <a:r>
              <a:rPr lang="pt-BR"/>
              <a:t>GStreamer provê uma camada de abstração sobre componentes de manipulação para qualquer formato para o qual haja um plugin instalado. As aplicações não precisam mais se preocupar em implementar decodificadores, mixers, sincronia nem codecs, podem se concentrar apenas nas "funcionalidades legais para o usuário", o que significa aplicações melhores e mais pessoas felizes. :)</a:t>
            </a:r>
          </a:p>
        </p:txBody>
      </p:sp>
      <p:sp>
        <p:nvSpPr>
          <p:cNvPr id="4" name="Espaço Reservado para Número de Slide 3"/>
          <p:cNvSpPr txBox="1"/>
          <p:nvPr/>
        </p:nvSpPr>
        <p:spPr>
          <a:xfrm>
            <a:off x="3884608" y="8685208"/>
            <a:ext cx="2971800" cy="4572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EEF042D-5FBE-44BA-9336-7A3115888D54}" type="slidenum">
              <a:t>11</a:t>
            </a:fld>
            <a:endParaRPr lang="pt-BR" sz="1200" b="0" i="0" u="none" strike="noStrike" kern="1200" cap="none" spc="0" baseline="0">
              <a:solidFill>
                <a:srgbClr val="000000"/>
              </a:solidFill>
              <a:uFillTx/>
              <a:latin typeface="Calibri"/>
              <a:ea typeface=""/>
              <a:cs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845910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 txBox="1"/>
          <p:nvPr/>
        </p:nvSpPr>
        <p:spPr>
          <a:xfrm>
            <a:off x="1475658" y="-26215"/>
            <a:ext cx="7668341" cy="67007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2400" b="0" i="0" u="none" strike="noStrike" kern="1200" cap="none" spc="0" baseline="0">
                <a:solidFill>
                  <a:srgbClr val="FFFFFF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Calibri"/>
                <a:ea typeface=""/>
                <a:cs typeface=""/>
              </a:rPr>
              <a:t>Técnico em Automação Industrial</a:t>
            </a:r>
            <a:br>
              <a:rPr lang="pt-BR" sz="2400" b="0" i="0" u="none" strike="noStrike" kern="1200" cap="none" spc="0" baseline="0">
                <a:solidFill>
                  <a:srgbClr val="FFFFFF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Calibri"/>
                <a:ea typeface=""/>
                <a:cs typeface=""/>
              </a:rPr>
            </a:br>
            <a:r>
              <a:rPr lang="pt-BR" sz="2400" b="0" i="0" u="none" strike="noStrike" kern="1200" cap="none" spc="0" baseline="0">
                <a:solidFill>
                  <a:srgbClr val="FFFFFF"/>
                </a:solidFill>
                <a:effectLst>
                  <a:outerShdw dist="38096" dir="2700000">
                    <a:srgbClr val="000000"/>
                  </a:outerShdw>
                </a:effectLst>
                <a:uFillTx/>
                <a:latin typeface="Calibri"/>
                <a:ea typeface=""/>
                <a:cs typeface=""/>
              </a:rPr>
              <a:t>Projetos de Automação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75658" cy="669596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3362273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Vertical 2"/>
          <p:cNvSpPr txBox="1">
            <a:spLocks noGrp="1"/>
          </p:cNvSpPr>
          <p:nvPr>
            <p:ph type="body" sz="quarter" idx="4294967295"/>
          </p:nvPr>
        </p:nvSpPr>
        <p:spPr>
          <a:xfrm>
            <a:off x="457200" y="1600200"/>
            <a:ext cx="8229600" cy="4525959"/>
          </a:xfrm>
          <a:prstGeom prst="rect">
            <a:avLst/>
          </a:prstGeom>
          <a:noFill/>
          <a:ln>
            <a:noFill/>
          </a:ln>
        </p:spPr>
        <p:txBody>
          <a:bodyPr vert="eaVert" wrap="square" lIns="91440" tIns="45720" rIns="91440" bIns="45720" anchor="t" anchorCtr="0" compatLnSpc="1">
            <a:noAutofit/>
          </a:bodyPr>
          <a:lstStyle>
            <a:lvl1pPr marL="342900" marR="0" lvl="0" indent="-3429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32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  <a:lvl2pPr marL="742950" marR="0" lvl="1" indent="-28575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8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2pPr>
            <a:lvl3pPr marR="0" lvl="2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24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3pPr>
            <a:lvl4pPr marR="0" lvl="3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4pPr>
            <a:lvl5pPr marR="0" lvl="4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»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3" name="Espaço Reservado para Data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95EB00F-956F-49CB-90C7-0160128D06CF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4" name="Espaço Reservado para Rodapé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5" name="Espaço Reservado para Número de Slide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D3CE8A0-7379-4AE0-92A1-46A1377531BF}" type="slidenum">
              <a:t>‹nº›</a:t>
            </a:fld>
            <a:endParaRPr lang="pt-BR"/>
          </a:p>
        </p:txBody>
      </p:sp>
      <p:sp>
        <p:nvSpPr>
          <p:cNvPr id="6" name="Título 9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719985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Vertical 2"/>
          <p:cNvSpPr txBox="1">
            <a:spLocks noGrp="1"/>
          </p:cNvSpPr>
          <p:nvPr>
            <p:ph type="body" sz="quarter" idx="4294967295"/>
          </p:nvPr>
        </p:nvSpPr>
        <p:spPr>
          <a:xfrm>
            <a:off x="457200" y="274640"/>
            <a:ext cx="6019796" cy="5851529"/>
          </a:xfrm>
          <a:prstGeom prst="rect">
            <a:avLst/>
          </a:prstGeom>
          <a:noFill/>
          <a:ln>
            <a:noFill/>
          </a:ln>
        </p:spPr>
        <p:txBody>
          <a:bodyPr vert="eaVert" wrap="square" lIns="91440" tIns="45720" rIns="91440" bIns="45720" anchor="t" anchorCtr="0" compatLnSpc="1">
            <a:noAutofit/>
          </a:bodyPr>
          <a:lstStyle>
            <a:lvl1pPr marL="342900" marR="0" lvl="0" indent="-3429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32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  <a:lvl2pPr marL="742950" marR="0" lvl="1" indent="-28575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8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2pPr>
            <a:lvl3pPr marR="0" lvl="2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24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3pPr>
            <a:lvl4pPr marR="0" lvl="3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4pPr>
            <a:lvl5pPr marR="0" lvl="4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»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3" name="Espaço Reservado para Data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3DACA6E-71AB-4C3E-8E74-179A452DD5B5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4" name="Espaço Reservado para Rodapé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5" name="Espaço Reservado para Número de Slide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F73506F-4407-476C-BFAD-F6A3ED78990B}" type="slidenum">
              <a:t>‹nº›</a:t>
            </a:fld>
            <a:endParaRPr lang="pt-BR"/>
          </a:p>
        </p:txBody>
      </p:sp>
      <p:sp>
        <p:nvSpPr>
          <p:cNvPr id="6" name="Título 9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408193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2"/>
          <p:cNvSpPr txBox="1">
            <a:spLocks noGrp="1"/>
          </p:cNvSpPr>
          <p:nvPr>
            <p:ph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342900" marR="0" lvl="0" indent="-3429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32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  <a:lvl2pPr marL="742950" marR="0" lvl="1" indent="-28575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8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2pPr>
            <a:lvl3pPr marR="0" lvl="2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24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3pPr>
            <a:lvl4pPr marR="0" lvl="3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4pPr>
            <a:lvl5pPr marR="0" lvl="4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»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3" name="Título 6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4" name="Espaço Reservado para Data 1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054D420-28D7-40C4-BF99-01081EF2E0EE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5" name="Espaço Reservado para Rodapé 16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6" name="Espaço Reservado para Número de Slide 17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Slide &lt;#&gt; de 14</a:t>
            </a:r>
          </a:p>
        </p:txBody>
      </p:sp>
    </p:spTree>
    <p:extLst>
      <p:ext uri="{BB962C8B-B14F-4D97-AF65-F5344CB8AC3E}">
        <p14:creationId xmlns:p14="http://schemas.microsoft.com/office/powerpoint/2010/main" val="2258938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2"/>
          <p:cNvSpPr txBox="1">
            <a:spLocks noGrp="1"/>
          </p:cNvSpPr>
          <p:nvPr>
            <p:ph type="body" sz="quarter" idx="4294967295"/>
          </p:nvPr>
        </p:nvSpPr>
        <p:spPr>
          <a:xfrm>
            <a:off x="722311" y="2906713"/>
            <a:ext cx="7772400" cy="150018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fontAlgn="auto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  <a:tabLst/>
              <a:defRPr lang="pt-BR" sz="2000" b="0" i="0" u="none" strike="noStrike" cap="none" spc="0" baseline="0">
                <a:solidFill>
                  <a:srgbClr val="898989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Título 9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4" name="Espaço Reservado para Data 10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08608A5-98DE-4277-B22D-73BDEAB36852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5" name="Espaço Reservado para Rodapé 11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6" name="Espaço Reservado para Número de Slide 12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EEFD31B-D983-40AA-826A-0766C7574F9F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8420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2"/>
          <p:cNvSpPr txBox="1">
            <a:spLocks noGrp="1"/>
          </p:cNvSpPr>
          <p:nvPr>
            <p:ph sz="quarter" idx="4294967295"/>
          </p:nvPr>
        </p:nvSpPr>
        <p:spPr>
          <a:xfrm>
            <a:off x="107506" y="764703"/>
            <a:ext cx="4392484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342900" marR="0" lvl="0" indent="-3429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  <a:lvl2pPr marL="742950" marR="0" lvl="1" indent="-28575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2pPr>
            <a:lvl3pPr marR="0" lvl="2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3pPr>
            <a:lvl4pPr marR="0" lvl="3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4pPr>
            <a:lvl5pPr marR="0" lvl="4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buChar char="»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3" name="Espaço Reservado para Conteúdo 3"/>
          <p:cNvSpPr txBox="1">
            <a:spLocks noGrp="1"/>
          </p:cNvSpPr>
          <p:nvPr>
            <p:ph sz="quarter" idx="4294967295"/>
          </p:nvPr>
        </p:nvSpPr>
        <p:spPr>
          <a:xfrm>
            <a:off x="4648196" y="764703"/>
            <a:ext cx="438829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342900" marR="0" lvl="0" indent="-34290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  <a:lvl2pPr marL="742950" marR="0" lvl="1" indent="-28575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2pPr>
            <a:lvl3pPr marR="0" lvl="2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3pPr>
            <a:lvl4pPr marR="0" lvl="3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4pPr>
            <a:lvl5pPr marR="0" lvl="4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buChar char="»"/>
              <a:tabLst/>
              <a:defRPr lang="pt-BR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7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D906867-A708-4C15-A464-86212B0C724B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5" name="Espaço Reservado para Rodapé 8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6" name="Espaço Reservado para Número de Slide 9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B3B06DD-2C1A-4E1E-A688-E403134CF7E9}" type="slidenum">
              <a:t>‹nº›</a:t>
            </a:fld>
            <a:endParaRPr lang="pt-BR"/>
          </a:p>
        </p:txBody>
      </p:sp>
      <p:sp>
        <p:nvSpPr>
          <p:cNvPr id="7" name="Título 10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289413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2"/>
          <p:cNvSpPr txBox="1">
            <a:spLocks noGrp="1"/>
          </p:cNvSpPr>
          <p:nvPr>
            <p:ph type="body" sz="quarter" idx="4294967295"/>
          </p:nvPr>
        </p:nvSpPr>
        <p:spPr>
          <a:xfrm>
            <a:off x="457200" y="1535113"/>
            <a:ext cx="4040184" cy="6397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tabLst/>
              <a:defRPr lang="pt-BR" sz="2400" b="1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3" name="Espaço Reservado para Conteúdo 3"/>
          <p:cNvSpPr txBox="1">
            <a:spLocks noGrp="1"/>
          </p:cNvSpPr>
          <p:nvPr>
            <p:ph sz="quarter" idx="4294967295"/>
          </p:nvPr>
        </p:nvSpPr>
        <p:spPr>
          <a:xfrm>
            <a:off x="457200" y="2174872"/>
            <a:ext cx="4040184" cy="395128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342900" marR="0" lvl="0" indent="-3429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24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  <a:lvl2pPr marL="742950" marR="0" lvl="1" indent="-285750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2pPr>
            <a:lvl3pPr marR="0" lvl="2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18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3pPr>
            <a:lvl4pPr marR="0" lvl="3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16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4pPr>
            <a:lvl5pPr marR="0" lvl="4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buChar char="»"/>
              <a:tabLst/>
              <a:defRPr lang="pt-BR" sz="16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4"/>
          <p:cNvSpPr txBox="1">
            <a:spLocks noGrp="1"/>
          </p:cNvSpPr>
          <p:nvPr>
            <p:ph type="body" sz="quarter" idx="4294967295"/>
          </p:nvPr>
        </p:nvSpPr>
        <p:spPr>
          <a:xfrm>
            <a:off x="4645023" y="1535113"/>
            <a:ext cx="4041776" cy="6397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tabLst/>
              <a:defRPr lang="pt-BR" sz="2400" b="1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Conteúdo 5"/>
          <p:cNvSpPr txBox="1">
            <a:spLocks noGrp="1"/>
          </p:cNvSpPr>
          <p:nvPr>
            <p:ph sz="quarter" idx="4294967295"/>
          </p:nvPr>
        </p:nvSpPr>
        <p:spPr>
          <a:xfrm>
            <a:off x="4645023" y="2174872"/>
            <a:ext cx="4041776" cy="395128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342900" marR="0" lvl="0" indent="-342900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24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  <a:lvl2pPr marL="742950" marR="0" lvl="1" indent="-285750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2pPr>
            <a:lvl3pPr marR="0" lvl="2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18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3pPr>
            <a:lvl4pPr marR="0" lvl="3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16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4pPr>
            <a:lvl5pPr marR="0" lvl="4" fontAlgn="auto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ct val="100000"/>
              <a:buFont typeface="Arial" pitchFamily="34"/>
              <a:buChar char="»"/>
              <a:tabLst/>
              <a:defRPr lang="pt-BR" sz="16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Título 9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7" name="Espaço Reservado para Data 10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A078638-7210-4084-9F4E-B57C11976C46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8" name="Espaço Reservado para Rodapé 11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9" name="Espaço Reservado para Número de Slide 12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DB90955-2484-48CE-A270-B531ACE2DF45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041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5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379E1E8-7D0C-42D5-BF2E-FA075234B4E9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3" name="Espaço Reservado para Rodapé 6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4" name="Espaço Reservado para Número de Slide 7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52D72A0-995D-44FB-88EF-DD36DBA0B8E0}" type="slidenum">
              <a:t>‹nº›</a:t>
            </a:fld>
            <a:endParaRPr lang="pt-BR"/>
          </a:p>
        </p:txBody>
      </p:sp>
      <p:sp>
        <p:nvSpPr>
          <p:cNvPr id="5" name="Título 8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03251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41D60C-4076-40D6-93AE-54F8F10B871C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3" name="Espaço Reservado para Rodapé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4" name="Espaço Reservado para Número de Slide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B4CF611-7BAE-43FD-B076-2FA3DED9A008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7618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>
          <a:xfrm>
            <a:off x="457200" y="273048"/>
            <a:ext cx="3008311" cy="1162046"/>
          </a:xfrm>
        </p:spPr>
        <p:txBody>
          <a:bodyPr anchor="b"/>
          <a:lstStyle>
            <a:lvl1pPr>
              <a:defRPr sz="2000" b="1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 txBox="1">
            <a:spLocks noGrp="1"/>
          </p:cNvSpPr>
          <p:nvPr>
            <p:ph idx="1"/>
          </p:nvPr>
        </p:nvSpPr>
        <p:spPr>
          <a:xfrm>
            <a:off x="3575047" y="273048"/>
            <a:ext cx="5111752" cy="5853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342900" marR="0" lvl="0" indent="-34290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32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  <a:lvl2pPr marL="742950" marR="0" lvl="1" indent="-285750" fontAlgn="auto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8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2pPr>
            <a:lvl3pPr marR="0" lvl="2" fontAlgn="auto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ct val="100000"/>
              <a:buFont typeface="Arial" pitchFamily="34"/>
              <a:tabLst/>
              <a:defRPr lang="pt-BR" sz="24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3pPr>
            <a:lvl4pPr marR="0" lvl="3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–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4pPr>
            <a:lvl5pPr marR="0" lvl="4" fontAlgn="auto">
              <a:lnSpc>
                <a:spcPct val="100000"/>
              </a:lnSpc>
              <a:spcAft>
                <a:spcPts val="0"/>
              </a:spcAft>
              <a:buSzPct val="100000"/>
              <a:buFont typeface="Arial" pitchFamily="34"/>
              <a:buChar char="»"/>
              <a:tabLst/>
              <a:defRPr lang="pt-BR" sz="20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5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 txBox="1">
            <a:spLocks noGrp="1"/>
          </p:cNvSpPr>
          <p:nvPr>
            <p:ph type="body" sz="half" idx="2"/>
          </p:nvPr>
        </p:nvSpPr>
        <p:spPr>
          <a:xfrm>
            <a:off x="457200" y="1435095"/>
            <a:ext cx="3008311" cy="469106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tabLst/>
              <a:defRPr lang="pt-BR" sz="14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7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378B9D8-5F86-4022-A48E-D1909E0FC2EE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6" name="Espaço Reservado para Rodapé 8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7" name="Espaço Reservado para Número de Slide 9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472E82A-21FB-40CC-9E7A-B563ACE6F6E4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9213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5"/>
          </a:xfrm>
        </p:spPr>
        <p:txBody>
          <a:bodyPr anchor="b"/>
          <a:lstStyle>
            <a:lvl1pPr>
              <a:defRPr sz="2000" b="1"/>
            </a:lvl1pPr>
          </a:lstStyle>
          <a:p>
            <a:pPr lvl="0"/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 txBox="1">
            <a:spLocks noGrp="1"/>
          </p:cNvSpPr>
          <p:nvPr>
            <p:ph type="pic" idx="1"/>
          </p:nvPr>
        </p:nvSpPr>
        <p:spPr>
          <a:xfrm>
            <a:off x="1792288" y="612776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  <a:tabLst/>
              <a:defRPr lang="pt-BR" sz="32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endParaRPr lang="pt-BR"/>
          </a:p>
        </p:txBody>
      </p:sp>
      <p:sp>
        <p:nvSpPr>
          <p:cNvPr id="4" name="Espaço Reservado para Texto 3"/>
          <p:cNvSpPr txBox="1">
            <a:spLocks noGrp="1"/>
          </p:cNvSpPr>
          <p:nvPr>
            <p:ph type="body" sz="half" idx="2"/>
          </p:nvPr>
        </p:nvSpPr>
        <p:spPr>
          <a:xfrm>
            <a:off x="1792288" y="5367335"/>
            <a:ext cx="5486400" cy="80486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fontAlgn="auto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  <a:tabLst/>
              <a:defRPr lang="pt-BR" sz="1400" b="0" i="0" u="none" strike="noStrike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7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09E77D2-143F-40A7-8D21-542BCC4436DE}" type="datetime1">
              <a:rPr lang="pt-BR"/>
              <a:pPr lvl="0"/>
              <a:t>13/10/2014</a:t>
            </a:fld>
            <a:endParaRPr lang="pt-BR"/>
          </a:p>
        </p:txBody>
      </p:sp>
      <p:sp>
        <p:nvSpPr>
          <p:cNvPr id="6" name="Espaço Reservado para Rodapé 8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7" name="Espaço Reservado para Número de Slide 9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7319551-BA5F-49B9-9657-3D1740C70C97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4985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8"/>
          <p:cNvSpPr/>
          <p:nvPr/>
        </p:nvSpPr>
        <p:spPr>
          <a:xfrm>
            <a:off x="0" y="6597350"/>
            <a:ext cx="9144000" cy="288036"/>
          </a:xfrm>
          <a:prstGeom prst="rect">
            <a:avLst/>
          </a:prstGeom>
          <a:solidFill>
            <a:srgbClr val="77933C"/>
          </a:solidFill>
          <a:ln cap="flat">
            <a:noFill/>
            <a:prstDash val="solid"/>
          </a:ln>
          <a:effectLst>
            <a:outerShdw dist="22997" dir="5400000" algn="tl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800" b="0" i="0" u="none" strike="noStrike" kern="1200" cap="none" spc="0" baseline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  <p:pic>
        <p:nvPicPr>
          <p:cNvPr id="3" name="Imagem 6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66959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4" name="Espaço Reservado para Título 1"/>
          <p:cNvSpPr txBox="1">
            <a:spLocks noGrp="1"/>
          </p:cNvSpPr>
          <p:nvPr>
            <p:ph type="title"/>
          </p:nvPr>
        </p:nvSpPr>
        <p:spPr>
          <a:xfrm>
            <a:off x="0" y="-26215"/>
            <a:ext cx="9144000" cy="67007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lvl="0"/>
            <a:r>
              <a:rPr lang="pt-BR"/>
              <a:t>Técnico em Automação Industrial</a:t>
            </a:r>
          </a:p>
        </p:txBody>
      </p:sp>
      <p:sp>
        <p:nvSpPr>
          <p:cNvPr id="5" name="Espaço Reservado para Rodapé 10"/>
          <p:cNvSpPr txBox="1">
            <a:spLocks noGrp="1"/>
          </p:cNvSpPr>
          <p:nvPr>
            <p:ph type="ftr" sz="quarter" idx="3"/>
          </p:nvPr>
        </p:nvSpPr>
        <p:spPr>
          <a:xfrm>
            <a:off x="1619667" y="6597350"/>
            <a:ext cx="6192682" cy="2606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6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r>
              <a:rPr lang="pt-BR"/>
              <a:t>Nome do projeto</a:t>
            </a:r>
          </a:p>
        </p:txBody>
      </p:sp>
      <p:sp>
        <p:nvSpPr>
          <p:cNvPr id="6" name="Espaço Reservado para Número de Slide 11"/>
          <p:cNvSpPr txBox="1">
            <a:spLocks noGrp="1"/>
          </p:cNvSpPr>
          <p:nvPr>
            <p:ph type="sldNum" sz="quarter" idx="4"/>
          </p:nvPr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6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fld id="{11A57765-8C54-4667-BAB3-13F64100E682}" type="slidenum">
              <a:t>‹nº›</a:t>
            </a:fld>
            <a:endParaRPr lang="pt-BR"/>
          </a:p>
        </p:txBody>
      </p:sp>
      <p:sp>
        <p:nvSpPr>
          <p:cNvPr id="7" name="Espaço Reservado para Data 12"/>
          <p:cNvSpPr txBox="1">
            <a:spLocks noGrp="1"/>
          </p:cNvSpPr>
          <p:nvPr>
            <p:ph type="dt" sz="half" idx="2"/>
          </p:nvPr>
        </p:nvSpPr>
        <p:spPr>
          <a:xfrm>
            <a:off x="-7808" y="6597350"/>
            <a:ext cx="1483467" cy="27812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pt-BR" sz="14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"/>
                <a:cs typeface=""/>
              </a:defRPr>
            </a:lvl1pPr>
          </a:lstStyle>
          <a:p>
            <a:pPr lvl="0"/>
            <a:fld id="{4953C9FA-5ED2-4767-97C4-7935B271A032}" type="datetime1">
              <a:rPr lang="pt-BR"/>
              <a:pPr lvl="0"/>
              <a:t>13/10/2014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l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pt-BR" sz="3200" b="0" i="0" u="none" strike="noStrike" kern="1200" cap="none" spc="0" baseline="0">
          <a:solidFill>
            <a:srgbClr val="FFFFFF"/>
          </a:solidFill>
          <a:effectLst>
            <a:outerShdw dist="38096" dir="2700000">
              <a:srgbClr val="000000"/>
            </a:outerShdw>
          </a:effectLst>
          <a:uFillTx/>
          <a:latin typeface="Calibri"/>
          <a:ea typeface=""/>
          <a:cs typeface="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3.png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2"/>
          <p:cNvSpPr txBox="1"/>
          <p:nvPr/>
        </p:nvSpPr>
        <p:spPr>
          <a:xfrm>
            <a:off x="143003" y="2629933"/>
            <a:ext cx="9000996" cy="114007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38807" rIns="0" bIns="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723903" algn="l"/>
                <a:tab pos="1447796" algn="l"/>
                <a:tab pos="2171699" algn="l"/>
                <a:tab pos="2895603" algn="l"/>
                <a:tab pos="3619496" algn="l"/>
                <a:tab pos="4343400" algn="l"/>
                <a:tab pos="5067303" algn="l"/>
                <a:tab pos="5791196" algn="l"/>
                <a:tab pos="6515099" algn="l"/>
                <a:tab pos="7239003" algn="l"/>
                <a:tab pos="7962896" algn="l"/>
                <a:tab pos="8686800" algn="l"/>
                <a:tab pos="9410703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3000" b="0" i="0" u="none" strike="noStrike" kern="1200" cap="none" spc="0" baseline="0" dirty="0">
                <a:solidFill>
                  <a:srgbClr val="000000"/>
                </a:solidFill>
                <a:uFillTx/>
                <a:latin typeface="Ubuntu Light"/>
                <a:ea typeface="微软雅黑"/>
                <a:cs typeface=""/>
              </a:rPr>
              <a:t>Streaming de vídeo para uma Plataforma Experimental em Robótica Subaquática</a:t>
            </a:r>
          </a:p>
        </p:txBody>
      </p:sp>
      <p:sp>
        <p:nvSpPr>
          <p:cNvPr id="3" name="Text Box 5"/>
          <p:cNvSpPr txBox="1"/>
          <p:nvPr/>
        </p:nvSpPr>
        <p:spPr>
          <a:xfrm>
            <a:off x="2108204" y="5144460"/>
            <a:ext cx="4927601" cy="72072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67930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723903" algn="l"/>
                <a:tab pos="1447796" algn="l"/>
                <a:tab pos="2171699" algn="l"/>
                <a:tab pos="2895603" algn="l"/>
                <a:tab pos="3619496" algn="l"/>
                <a:tab pos="4343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2600" b="0" i="0" u="none" strike="noStrike" kern="1200" cap="none" spc="0" baseline="0">
                <a:solidFill>
                  <a:srgbClr val="000000"/>
                </a:solidFill>
                <a:uFillTx/>
                <a:latin typeface="Ubuntu Light"/>
                <a:ea typeface="微软雅黑"/>
                <a:cs typeface=""/>
              </a:rPr>
              <a:t>Carlos Rodrigues Rocha</a:t>
            </a:r>
          </a:p>
          <a:p>
            <a:pPr marL="0" marR="0" lvl="0" indent="0" algn="ctr" defTabSz="914400" rtl="0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723903" algn="l"/>
                <a:tab pos="1447796" algn="l"/>
                <a:tab pos="2171699" algn="l"/>
                <a:tab pos="2895603" algn="l"/>
                <a:tab pos="3619496" algn="l"/>
                <a:tab pos="4343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1400" b="0" i="0" u="none" strike="noStrike" kern="1200" cap="none" spc="0" baseline="0">
                <a:solidFill>
                  <a:srgbClr val="000000"/>
                </a:solidFill>
                <a:uFillTx/>
                <a:latin typeface="Ubuntu Light"/>
                <a:ea typeface="微软雅黑"/>
                <a:cs typeface=""/>
              </a:rPr>
              <a:t>carlos.rocha@riogrande.ifrs.edu.br</a:t>
            </a:r>
          </a:p>
        </p:txBody>
      </p:sp>
      <p:sp>
        <p:nvSpPr>
          <p:cNvPr id="4" name="Text Box 6"/>
          <p:cNvSpPr txBox="1"/>
          <p:nvPr/>
        </p:nvSpPr>
        <p:spPr>
          <a:xfrm>
            <a:off x="3409953" y="6525341"/>
            <a:ext cx="2324103" cy="404814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64401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723903" algn="l"/>
                <a:tab pos="1447796" algn="l"/>
                <a:tab pos="2171699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2200" b="0" i="0" u="none" strike="noStrike" kern="1200" cap="none" spc="0" baseline="0">
                <a:solidFill>
                  <a:srgbClr val="FFFFFF"/>
                </a:solidFill>
                <a:uFillTx/>
                <a:latin typeface="Ubuntu Light"/>
                <a:ea typeface="微软雅黑"/>
                <a:cs typeface=""/>
              </a:rPr>
              <a:t>Outubro/2014</a:t>
            </a:r>
          </a:p>
        </p:txBody>
      </p:sp>
      <p:sp>
        <p:nvSpPr>
          <p:cNvPr id="5" name="Text Box 7"/>
          <p:cNvSpPr txBox="1"/>
          <p:nvPr/>
        </p:nvSpPr>
        <p:spPr>
          <a:xfrm>
            <a:off x="2917822" y="5707227"/>
            <a:ext cx="3308354" cy="315916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59115" rIns="90004" bIns="44997" anchor="t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723903" algn="l"/>
                <a:tab pos="1447796" algn="l"/>
                <a:tab pos="2171699" algn="l"/>
                <a:tab pos="2895603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1600" b="0" i="0" u="none" strike="noStrike" kern="1200" cap="none" spc="0" baseline="0">
                <a:solidFill>
                  <a:srgbClr val="000000"/>
                </a:solidFill>
                <a:uFillTx/>
                <a:latin typeface="Arial"/>
                <a:ea typeface="微软雅黑"/>
                <a:cs typeface=""/>
              </a:rPr>
              <a:t>orientador</a:t>
            </a:r>
          </a:p>
        </p:txBody>
      </p:sp>
      <p:sp>
        <p:nvSpPr>
          <p:cNvPr id="6" name="Text Box 5"/>
          <p:cNvSpPr txBox="1"/>
          <p:nvPr/>
        </p:nvSpPr>
        <p:spPr>
          <a:xfrm>
            <a:off x="2108204" y="4006022"/>
            <a:ext cx="4927601" cy="633395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0004" tIns="67930" rIns="90004" bIns="44997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723903" algn="l"/>
                <a:tab pos="1447796" algn="l"/>
                <a:tab pos="2171699" algn="l"/>
                <a:tab pos="2895603" algn="l"/>
                <a:tab pos="3619496" algn="l"/>
                <a:tab pos="4343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2600" b="0" i="0" u="none" strike="noStrike" kern="1200" cap="none" spc="0" baseline="0" dirty="0">
                <a:solidFill>
                  <a:srgbClr val="000000"/>
                </a:solidFill>
                <a:uFillTx/>
                <a:latin typeface="Ubuntu Light"/>
                <a:ea typeface="微软雅黑"/>
                <a:cs typeface=""/>
              </a:rPr>
              <a:t>Marcos Vinicius </a:t>
            </a:r>
            <a:r>
              <a:rPr lang="pt-BR" sz="2600" b="0" i="0" u="none" strike="noStrike" kern="1200" cap="none" spc="0" baseline="0" dirty="0" err="1">
                <a:solidFill>
                  <a:srgbClr val="000000"/>
                </a:solidFill>
                <a:uFillTx/>
                <a:latin typeface="Ubuntu Light"/>
                <a:ea typeface="微软雅黑"/>
                <a:cs typeface=""/>
              </a:rPr>
              <a:t>Scholl</a:t>
            </a:r>
            <a:r>
              <a:rPr lang="pt-BR" sz="2600" b="0" i="0" u="none" strike="noStrike" kern="1200" cap="none" spc="0" baseline="0" dirty="0">
                <a:solidFill>
                  <a:srgbClr val="000000"/>
                </a:solidFill>
                <a:uFillTx/>
                <a:latin typeface="Ubuntu Light"/>
                <a:ea typeface="微软雅黑"/>
                <a:cs typeface=""/>
              </a:rPr>
              <a:t>, Larissa </a:t>
            </a:r>
            <a:r>
              <a:rPr lang="pt-BR" sz="26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Ubuntu Light"/>
                <a:ea typeface="微软雅黑"/>
                <a:cs typeface=""/>
              </a:rPr>
              <a:t>e Silva </a:t>
            </a:r>
            <a:r>
              <a:rPr lang="pt-BR" sz="2600" b="0" i="0" u="none" strike="noStrike" kern="1200" cap="none" spc="0" baseline="0" dirty="0">
                <a:solidFill>
                  <a:srgbClr val="000000"/>
                </a:solidFill>
                <a:uFillTx/>
                <a:latin typeface="Ubuntu Light"/>
                <a:ea typeface="微软雅黑"/>
                <a:cs typeface=""/>
              </a:rPr>
              <a:t>Gomes</a:t>
            </a:r>
            <a:endParaRPr lang="pt-BR" sz="2600" b="0" i="0" u="none" strike="noStrike" kern="0" cap="none" spc="0" baseline="0" dirty="0">
              <a:solidFill>
                <a:srgbClr val="000000"/>
              </a:solidFill>
              <a:uFillTx/>
              <a:latin typeface="Ubuntu Light"/>
              <a:ea typeface="微软雅黑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>
                <a:tab pos="723903" algn="l"/>
                <a:tab pos="1447796" algn="l"/>
                <a:tab pos="2171699" algn="l"/>
                <a:tab pos="2895603" algn="l"/>
                <a:tab pos="3619496" algn="l"/>
                <a:tab pos="4343400" algn="l"/>
              </a:tabLs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1400" b="0" i="0" u="none" strike="noStrike" kern="1200" cap="none" spc="0" baseline="0" dirty="0">
                <a:solidFill>
                  <a:srgbClr val="000000"/>
                </a:solidFill>
                <a:uFillTx/>
                <a:latin typeface="Ubuntu Light"/>
                <a:ea typeface="微软雅黑"/>
                <a:cs typeface=""/>
              </a:rPr>
              <a:t>marcos.vinicius.scholl@gmail.com                    larissaesilva@gmail.com         </a:t>
            </a:r>
          </a:p>
        </p:txBody>
      </p:sp>
      <p:sp>
        <p:nvSpPr>
          <p:cNvPr id="7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pic>
        <p:nvPicPr>
          <p:cNvPr id="8" name="Espaço Reservado para Conteúdo 4"/>
          <p:cNvPicPr>
            <a:picLocks noGrp="1" noChangeAspect="1"/>
          </p:cNvPicPr>
          <p:nvPr>
            <p:ph type="pic" sz="quarter" idx="4294967295"/>
          </p:nvPr>
        </p:nvPicPr>
        <p:blipFill>
          <a:blip r:embed="rId2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4228" y="879872"/>
            <a:ext cx="4095533" cy="1544028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Latência</a:t>
            </a: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Sem Overclock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TCP - 3292ms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UDP - 539ms</a:t>
            </a: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Com Overclock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TCP – 2757ms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UDP – 321ms</a:t>
            </a:r>
          </a:p>
          <a:p>
            <a:pPr marL="0" lvl="0" indent="0">
              <a:lnSpc>
                <a:spcPct val="100000"/>
              </a:lnSpc>
              <a:spcBef>
                <a:spcPts val="800"/>
              </a:spcBef>
              <a:buNone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	</a:t>
            </a: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20A16C2-F2E4-489D-A7B6-5EA90EB0AAD0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10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pic>
        <p:nvPicPr>
          <p:cNvPr id="7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535" y="2341504"/>
            <a:ext cx="6035716" cy="401973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Software</a:t>
            </a:r>
          </a:p>
          <a:p>
            <a:pPr marL="0" lvl="0" indent="0">
              <a:lnSpc>
                <a:spcPct val="100000"/>
              </a:lnSpc>
              <a:spcBef>
                <a:spcPts val="800"/>
              </a:spcBef>
              <a:buNone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	</a:t>
            </a: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7326A4E-0C58-4F96-86D2-B15D495C89DA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11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Imagem 4"/>
          <p:cNvPicPr>
            <a:picLocks noChangeAspect="1"/>
          </p:cNvPicPr>
          <p:nvPr/>
        </p:nvPicPr>
        <p:blipFill>
          <a:blip r:embed="rId4"/>
          <a:srcRect l="1984" t="1169" r="53280" b="2559"/>
          <a:stretch>
            <a:fillRect/>
          </a:stretch>
        </p:blipFill>
        <p:spPr>
          <a:xfrm>
            <a:off x="3357347" y="1310188"/>
            <a:ext cx="2429304" cy="487225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sp>
        <p:nvSpPr>
          <p:cNvPr id="8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Resultados obtidos.</a:t>
            </a: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A813AB9-FA15-41FB-9BAE-D9308FE53912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12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pic>
        <p:nvPicPr>
          <p:cNvPr id="7" name="MostraStreamingPronto"/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71977" y="1254657"/>
            <a:ext cx="7096256" cy="532219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childTnLst>
                  <p:par>
                    <p:cTn id="3" fill="hold">
                      <p:stCondLst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Resultados obtidos.</a:t>
            </a: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FE0ECB8D-170B-4E17-A296-323EB974A145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13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pic>
        <p:nvPicPr>
          <p:cNvPr id="7" name="Imagem 4"/>
          <p:cNvPicPr>
            <a:picLocks noChangeAspect="1"/>
          </p:cNvPicPr>
          <p:nvPr/>
        </p:nvPicPr>
        <p:blipFill>
          <a:blip r:embed="rId3"/>
          <a:srcRect l="21889" t="21031" r="19183" b="18256"/>
          <a:stretch>
            <a:fillRect/>
          </a:stretch>
        </p:blipFill>
        <p:spPr>
          <a:xfrm>
            <a:off x="242306" y="1527788"/>
            <a:ext cx="4250030" cy="328411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rcRect l="22394" t="20470" r="18732" b="18873"/>
          <a:stretch>
            <a:fillRect/>
          </a:stretch>
        </p:blipFill>
        <p:spPr>
          <a:xfrm>
            <a:off x="4803132" y="3169840"/>
            <a:ext cx="4233361" cy="327123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9" name="CaixaDeTexto 9"/>
          <p:cNvSpPr txBox="1"/>
          <p:nvPr/>
        </p:nvSpPr>
        <p:spPr>
          <a:xfrm>
            <a:off x="242306" y="4828525"/>
            <a:ext cx="425003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320ms</a:t>
            </a:r>
          </a:p>
        </p:txBody>
      </p:sp>
      <p:sp>
        <p:nvSpPr>
          <p:cNvPr id="10" name="CaixaDeTexto 10"/>
          <p:cNvSpPr txBox="1"/>
          <p:nvPr/>
        </p:nvSpPr>
        <p:spPr>
          <a:xfrm>
            <a:off x="4794793" y="2782409"/>
            <a:ext cx="4250030" cy="36933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18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t>3090ms</a:t>
            </a:r>
          </a:p>
        </p:txBody>
      </p:sp>
      <p:sp>
        <p:nvSpPr>
          <p:cNvPr id="11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lvl="0" indent="0" algn="ctr">
              <a:lnSpc>
                <a:spcPct val="100000"/>
              </a:lnSpc>
              <a:spcBef>
                <a:spcPts val="800"/>
              </a:spcBef>
              <a:buNone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Perguntas?</a:t>
            </a:r>
          </a:p>
          <a:p>
            <a:pPr marL="0" lvl="0" indent="0" algn="ctr">
              <a:lnSpc>
                <a:spcPct val="100000"/>
              </a:lnSpc>
              <a:spcBef>
                <a:spcPts val="1100"/>
              </a:spcBef>
              <a:buNone/>
            </a:pPr>
            <a:r>
              <a:rPr lang="pt-BR" sz="4500">
                <a:solidFill>
                  <a:srgbClr val="000000"/>
                </a:solidFill>
                <a:latin typeface="Ubuntu Light"/>
              </a:rPr>
              <a:t>Obrigado!</a:t>
            </a:r>
          </a:p>
          <a:p>
            <a:pPr marL="0" lvl="0" indent="0" algn="ctr">
              <a:lnSpc>
                <a:spcPct val="100000"/>
              </a:lnSpc>
              <a:spcBef>
                <a:spcPts val="500"/>
              </a:spcBef>
              <a:buNone/>
            </a:pPr>
            <a:endParaRPr lang="pt-BR" sz="2000">
              <a:solidFill>
                <a:srgbClr val="000000"/>
              </a:solidFill>
              <a:latin typeface="Ubuntu Light"/>
            </a:endParaRPr>
          </a:p>
          <a:p>
            <a:pPr marL="0" lvl="0" indent="0" algn="ctr">
              <a:lnSpc>
                <a:spcPct val="100000"/>
              </a:lnSpc>
              <a:spcBef>
                <a:spcPts val="500"/>
              </a:spcBef>
              <a:buNone/>
            </a:pPr>
            <a:r>
              <a:rPr lang="pt-BR" sz="2000">
                <a:solidFill>
                  <a:srgbClr val="000000"/>
                </a:solidFill>
                <a:latin typeface="Ubuntu Light"/>
              </a:rPr>
              <a:t>marcos.vinicius.scholl@gmail.com, larissaesilva@gmail.com, carlos.rocha@riogrande.ifrs.edu.br</a:t>
            </a:r>
          </a:p>
          <a:p>
            <a:pPr marL="0" lvl="0" indent="0" algn="ctr">
              <a:lnSpc>
                <a:spcPct val="100000"/>
              </a:lnSpc>
              <a:spcBef>
                <a:spcPts val="500"/>
              </a:spcBef>
              <a:buNone/>
            </a:pPr>
            <a:endParaRPr lang="pt-BR" sz="2000">
              <a:solidFill>
                <a:srgbClr val="000000"/>
              </a:solidFill>
              <a:latin typeface="Ubuntu Light"/>
            </a:endParaRPr>
          </a:p>
          <a:p>
            <a:pPr marL="0" lvl="0" indent="0" algn="ctr">
              <a:lnSpc>
                <a:spcPct val="100000"/>
              </a:lnSpc>
              <a:spcBef>
                <a:spcPts val="500"/>
              </a:spcBef>
              <a:buNone/>
            </a:pPr>
            <a:endParaRPr lang="pt-BR" sz="2000">
              <a:solidFill>
                <a:srgbClr val="000000"/>
              </a:solidFill>
              <a:latin typeface="Ubuntu Light"/>
            </a:endParaRP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E1EC795-CC76-4AA2-81AE-6B9FD3D0CAF9}" type="slidenum">
              <a:rPr lang="pt-BR" sz="14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14</a:t>
            </a:fld>
            <a:r>
              <a:rPr lang="pt-BR" sz="14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Espaço Reservado para Conteúdo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1838" y="5085179"/>
            <a:ext cx="2886724" cy="1179191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sp>
        <p:nvSpPr>
          <p:cNvPr id="8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Motivação</a:t>
            </a:r>
          </a:p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endParaRPr lang="pt-BR" sz="3200">
              <a:solidFill>
                <a:srgbClr val="000000"/>
              </a:solidFill>
              <a:latin typeface="Calibri"/>
            </a:endParaRPr>
          </a:p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endParaRPr lang="pt-BR" sz="32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  <p:sp>
        <p:nvSpPr>
          <p:cNvPr id="4" name="Espaço Reservado para Número de Slide 3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16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  <a:ea typeface=""/>
                <a:cs typeface=""/>
              </a:rPr>
              <a:t>2/14</a:t>
            </a:r>
          </a:p>
        </p:txBody>
      </p:sp>
      <p:pic>
        <p:nvPicPr>
          <p:cNvPr id="5" name="Espaço Reservado para Conteúdo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024" y="2065382"/>
            <a:ext cx="4463424" cy="280377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7" name="Imagem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05966" y="3318723"/>
            <a:ext cx="3940570" cy="286405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8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Tecnologias Utilizadas.</a:t>
            </a:r>
          </a:p>
          <a:p>
            <a:pPr marL="742950" lvl="1" indent="-285750">
              <a:lnSpc>
                <a:spcPct val="100000"/>
              </a:lnSpc>
              <a:spcBef>
                <a:spcPts val="700"/>
              </a:spcBef>
              <a:buSzPct val="100000"/>
              <a:buFont typeface="Arial" pitchFamily="34"/>
              <a:buChar char="–"/>
            </a:pPr>
            <a:r>
              <a:rPr lang="pt-BR" sz="2800">
                <a:solidFill>
                  <a:srgbClr val="000000"/>
                </a:solidFill>
                <a:latin typeface="Calibri"/>
              </a:rPr>
              <a:t>Hardware:</a:t>
            </a:r>
            <a:endParaRPr lang="pt-BR">
              <a:solidFill>
                <a:srgbClr val="000000"/>
              </a:solidFill>
              <a:latin typeface="Calibri"/>
            </a:endParaRPr>
          </a:p>
          <a:p>
            <a:pPr lvl="2">
              <a:lnSpc>
                <a:spcPct val="100000"/>
              </a:lnSpc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Raspberry Pi</a:t>
            </a:r>
          </a:p>
          <a:p>
            <a:pPr lvl="2">
              <a:lnSpc>
                <a:spcPct val="100000"/>
              </a:lnSpc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Câmera 5mpx</a:t>
            </a:r>
          </a:p>
          <a:p>
            <a:pPr lvl="2">
              <a:lnSpc>
                <a:spcPct val="100000"/>
              </a:lnSpc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Cabo de rede ou Dongle Wifi</a:t>
            </a:r>
          </a:p>
          <a:p>
            <a:pPr marL="914400" lvl="2" indent="0">
              <a:lnSpc>
                <a:spcPct val="100000"/>
              </a:lnSpc>
              <a:buNone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742950" lvl="1" indent="-285750">
              <a:lnSpc>
                <a:spcPct val="100000"/>
              </a:lnSpc>
              <a:spcBef>
                <a:spcPts val="700"/>
              </a:spcBef>
              <a:buSzPct val="100000"/>
              <a:buFont typeface="Arial" pitchFamily="34"/>
              <a:buChar char="–"/>
            </a:pPr>
            <a:r>
              <a:rPr lang="pt-BR" sz="2800">
                <a:solidFill>
                  <a:srgbClr val="000000"/>
                </a:solidFill>
                <a:latin typeface="Calibri"/>
              </a:rPr>
              <a:t>Software:</a:t>
            </a:r>
            <a:endParaRPr lang="pt-BR">
              <a:solidFill>
                <a:srgbClr val="000000"/>
              </a:solidFill>
              <a:latin typeface="Calibri"/>
            </a:endParaRPr>
          </a:p>
          <a:p>
            <a:pPr lvl="2">
              <a:lnSpc>
                <a:spcPct val="100000"/>
              </a:lnSpc>
              <a:spcBef>
                <a:spcPts val="6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Unix-Like, Windows</a:t>
            </a:r>
          </a:p>
          <a:p>
            <a:pPr lvl="2">
              <a:lnSpc>
                <a:spcPct val="100000"/>
              </a:lnSpc>
              <a:spcBef>
                <a:spcPts val="6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Python</a:t>
            </a:r>
          </a:p>
          <a:p>
            <a:pPr lvl="2">
              <a:lnSpc>
                <a:spcPct val="100000"/>
              </a:lnSpc>
              <a:spcBef>
                <a:spcPts val="6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Gstreamer</a:t>
            </a:r>
          </a:p>
          <a:p>
            <a:pPr lvl="2">
              <a:lnSpc>
                <a:spcPct val="100000"/>
              </a:lnSpc>
              <a:spcBef>
                <a:spcPts val="6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H.264</a:t>
            </a:r>
          </a:p>
          <a:p>
            <a:pPr lvl="2">
              <a:lnSpc>
                <a:spcPct val="100000"/>
              </a:lnSpc>
              <a:spcBef>
                <a:spcPts val="600"/>
              </a:spcBef>
              <a:buSzPct val="100000"/>
              <a:buFont typeface="Arial" pitchFamily="34"/>
            </a:pPr>
            <a:endParaRPr lang="pt-BR" sz="24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760C4D55-2325-4179-8FA3-AF955761241C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3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sp>
        <p:nvSpPr>
          <p:cNvPr id="8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Hardware da Plataforma</a:t>
            </a:r>
          </a:p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endParaRPr lang="pt-BR" sz="3200">
              <a:solidFill>
                <a:srgbClr val="000000"/>
              </a:solidFill>
              <a:latin typeface="Calibri"/>
            </a:endParaRPr>
          </a:p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endParaRPr lang="pt-BR" sz="32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Espaço Reservado para Número de Slide 3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1A6A7F83-0CA4-4CAC-B027-9365D75886CD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4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036" y="2133761"/>
            <a:ext cx="6669935" cy="2915006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sp>
        <p:nvSpPr>
          <p:cNvPr id="8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O que é o Streaming de Vídeo</a:t>
            </a: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9EFF05B-68A0-4B29-99E2-B4699DDEF335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5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2393" y="2338321"/>
            <a:ext cx="5739222" cy="3811868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CaixaDeTexto 10"/>
          <p:cNvSpPr txBox="1"/>
          <p:nvPr/>
        </p:nvSpPr>
        <p:spPr>
          <a:xfrm>
            <a:off x="1702393" y="6162086"/>
            <a:ext cx="5739222" cy="27699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  <a:ea typeface=""/>
                <a:cs typeface=""/>
              </a:rPr>
              <a:t>http://genus.zmaw.de/ROV-Video-Clips.2174+M55e234dd01a.0.html</a:t>
            </a:r>
          </a:p>
        </p:txBody>
      </p:sp>
      <p:sp>
        <p:nvSpPr>
          <p:cNvPr id="8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sp>
        <p:nvSpPr>
          <p:cNvPr id="9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O problema?</a:t>
            </a:r>
          </a:p>
          <a:p>
            <a:pPr marL="457200" lvl="1" indent="0">
              <a:lnSpc>
                <a:spcPct val="100000"/>
              </a:lnSpc>
              <a:spcBef>
                <a:spcPts val="800"/>
              </a:spcBef>
              <a:buNone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457200" lvl="1" indent="0">
              <a:lnSpc>
                <a:spcPct val="100000"/>
              </a:lnSpc>
              <a:spcBef>
                <a:spcPts val="800"/>
              </a:spcBef>
              <a:buNone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Solução</a:t>
            </a: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Protocolos de Transporte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TCP </a:t>
            </a:r>
            <a:r>
              <a:rPr lang="pt-BR" sz="1800">
                <a:solidFill>
                  <a:srgbClr val="000000"/>
                </a:solidFill>
                <a:latin typeface="Calibri"/>
              </a:rPr>
              <a:t>(Transmission Control Protocol)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UDP </a:t>
            </a:r>
            <a:r>
              <a:rPr lang="pt-BR" sz="1800">
                <a:solidFill>
                  <a:srgbClr val="000000"/>
                </a:solidFill>
                <a:latin typeface="Calibri"/>
              </a:rPr>
              <a:t>(User Datagram Protocol)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RTP </a:t>
            </a:r>
            <a:r>
              <a:rPr lang="pt-BR" sz="1800">
                <a:solidFill>
                  <a:srgbClr val="000000"/>
                </a:solidFill>
                <a:latin typeface="Calibri"/>
              </a:rPr>
              <a:t>(Real-time Transport Protocol)</a:t>
            </a: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457200" lvl="1" indent="0">
              <a:lnSpc>
                <a:spcPct val="100000"/>
              </a:lnSpc>
              <a:spcBef>
                <a:spcPts val="800"/>
              </a:spcBef>
              <a:buNone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0" lvl="0" indent="0">
              <a:lnSpc>
                <a:spcPct val="100000"/>
              </a:lnSpc>
              <a:spcBef>
                <a:spcPts val="800"/>
              </a:spcBef>
              <a:buNone/>
            </a:pPr>
            <a:endParaRPr lang="pt-BR" sz="32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CAB03584-7888-4F63-AB72-2D43671B8A4E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6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sp>
        <p:nvSpPr>
          <p:cNvPr id="7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457200" lvl="1" indent="0">
              <a:lnSpc>
                <a:spcPct val="100000"/>
              </a:lnSpc>
              <a:spcBef>
                <a:spcPts val="800"/>
              </a:spcBef>
              <a:buNone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457200" lvl="1" indent="0">
              <a:lnSpc>
                <a:spcPct val="100000"/>
              </a:lnSpc>
              <a:spcBef>
                <a:spcPts val="800"/>
              </a:spcBef>
              <a:buNone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0" lvl="0" indent="0">
              <a:lnSpc>
                <a:spcPct val="100000"/>
              </a:lnSpc>
              <a:spcBef>
                <a:spcPts val="800"/>
              </a:spcBef>
              <a:buNone/>
            </a:pPr>
            <a:endParaRPr lang="pt-BR" sz="320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ED6AE7F-3819-4227-B983-41F2690773D3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7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4532" y="785807"/>
            <a:ext cx="5114925" cy="5286375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sp>
        <p:nvSpPr>
          <p:cNvPr id="8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Gstreamer</a:t>
            </a: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Framework, abstração</a:t>
            </a:r>
          </a:p>
          <a:p>
            <a:pPr marL="0" lvl="0" indent="0">
              <a:lnSpc>
                <a:spcPct val="100000"/>
              </a:lnSpc>
              <a:spcBef>
                <a:spcPts val="800"/>
              </a:spcBef>
              <a:buNone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	</a:t>
            </a: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C16C58F-904E-47B4-8A5D-198D4CCBF13A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8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Imagem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604" y="1814151"/>
            <a:ext cx="7914790" cy="4153067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sp>
        <p:nvSpPr>
          <p:cNvPr id="8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 txBox="1">
            <a:spLocks noGrp="1"/>
          </p:cNvSpPr>
          <p:nvPr>
            <p:ph type="body" sz="quarter" idx="4294967295"/>
          </p:nvPr>
        </p:nvSpPr>
        <p:spPr>
          <a:xfrm>
            <a:off x="107506" y="764703"/>
            <a:ext cx="8928987" cy="57606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342900" lvl="0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H.264</a:t>
            </a: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en-US">
                <a:solidFill>
                  <a:srgbClr val="000000"/>
                </a:solidFill>
                <a:latin typeface="Calibri"/>
              </a:rPr>
              <a:t>Baixo fluxo(Low Bit Rate)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en-US">
                <a:solidFill>
                  <a:srgbClr val="000000"/>
                </a:solidFill>
                <a:latin typeface="Calibri"/>
              </a:rPr>
              <a:t>Compressão</a:t>
            </a:r>
            <a:endParaRPr lang="pt-BR">
              <a:solidFill>
                <a:srgbClr val="000000"/>
              </a:solidFill>
              <a:latin typeface="Calibri"/>
            </a:endParaRP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Economiza tráfego de dados</a:t>
            </a:r>
            <a:endParaRPr lang="en-US">
              <a:solidFill>
                <a:srgbClr val="000000"/>
              </a:solidFill>
              <a:latin typeface="Calibri"/>
            </a:endParaRP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en-US">
                <a:solidFill>
                  <a:srgbClr val="000000"/>
                </a:solidFill>
                <a:latin typeface="Calibri"/>
              </a:rPr>
              <a:t>Imagens de alta qualidade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en-US">
                <a:solidFill>
                  <a:srgbClr val="000000"/>
                </a:solidFill>
                <a:latin typeface="Calibri"/>
              </a:rPr>
              <a:t>Predição de movimento e compensação</a:t>
            </a:r>
            <a:endParaRPr lang="pt-BR">
              <a:solidFill>
                <a:srgbClr val="000000"/>
              </a:solidFill>
              <a:latin typeface="Calibri"/>
            </a:endParaRP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Tolerante a falhas</a:t>
            </a:r>
          </a:p>
          <a:p>
            <a:pPr marL="1257300" lvl="2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Fluxo contínuo de vídeo</a:t>
            </a: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r>
              <a:rPr lang="pt-BR">
                <a:solidFill>
                  <a:srgbClr val="000000"/>
                </a:solidFill>
                <a:latin typeface="Calibri"/>
              </a:rPr>
              <a:t>Adaptabilidade de rede</a:t>
            </a: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endParaRPr lang="en-US">
              <a:solidFill>
                <a:srgbClr val="000000"/>
              </a:solidFill>
              <a:latin typeface="Calibri"/>
            </a:endParaRPr>
          </a:p>
          <a:p>
            <a:pPr marL="800100" lvl="1" indent="-342900">
              <a:lnSpc>
                <a:spcPct val="100000"/>
              </a:lnSpc>
              <a:spcBef>
                <a:spcPts val="800"/>
              </a:spcBef>
              <a:buSzPct val="100000"/>
              <a:buFont typeface="Arial" pitchFamily="34"/>
            </a:pPr>
            <a:endParaRPr lang="pt-BR">
              <a:solidFill>
                <a:srgbClr val="000000"/>
              </a:solidFill>
              <a:latin typeface="Calibri"/>
            </a:endParaRPr>
          </a:p>
          <a:p>
            <a:pPr marL="0" lvl="0" indent="0">
              <a:lnSpc>
                <a:spcPct val="100000"/>
              </a:lnSpc>
              <a:spcBef>
                <a:spcPts val="800"/>
              </a:spcBef>
              <a:buNone/>
            </a:pPr>
            <a:r>
              <a:rPr lang="pt-BR" sz="3200">
                <a:solidFill>
                  <a:srgbClr val="000000"/>
                </a:solidFill>
                <a:latin typeface="Calibri"/>
              </a:rPr>
              <a:t>	</a:t>
            </a:r>
          </a:p>
        </p:txBody>
      </p:sp>
      <p:sp>
        <p:nvSpPr>
          <p:cNvPr id="3" name="Espaço Reservado para Número de Slide 5"/>
          <p:cNvSpPr txBox="1"/>
          <p:nvPr/>
        </p:nvSpPr>
        <p:spPr>
          <a:xfrm>
            <a:off x="8028386" y="6597350"/>
            <a:ext cx="1083070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290D63FF-D8BD-43B8-8AB2-046610695C43}" type="slidenum">
              <a:rPr lang="pt-BR" sz="1600" b="0" i="0" u="none" strike="noStrike" kern="0" cap="none" spc="0" baseline="0">
                <a:solidFill>
                  <a:schemeClr val="bg1"/>
                </a:solidFill>
                <a:uFillTx/>
                <a:latin typeface="Calibri"/>
              </a:rPr>
              <a:t>9</a:t>
            </a:fld>
            <a:r>
              <a:rPr lang="pt-BR" sz="1600" b="0" i="0" u="none" strike="noStrike" kern="1200" cap="none" spc="0" baseline="0" dirty="0">
                <a:solidFill>
                  <a:schemeClr val="bg1"/>
                </a:solidFill>
                <a:uFillTx/>
                <a:latin typeface="Calibri"/>
                <a:ea typeface=""/>
                <a:cs typeface=""/>
              </a:rPr>
              <a:t>/14</a:t>
            </a:r>
          </a:p>
        </p:txBody>
      </p:sp>
      <p:pic>
        <p:nvPicPr>
          <p:cNvPr id="4" name="Espaço Reservado para Conteúdo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322"/>
            <a:ext cx="1616311" cy="660242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ítulo 2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pt-BR" sz="2700"/>
              <a:t>                 </a:t>
            </a:r>
            <a:br>
              <a:rPr lang="pt-BR" sz="2700"/>
            </a:br>
            <a:r>
              <a:rPr lang="pt-BR" sz="2700"/>
              <a:t>                     </a:t>
            </a:r>
            <a:r>
              <a:rPr lang="pt-BR" sz="2600">
                <a:latin typeface="Ubuntu Light"/>
              </a:rPr>
              <a:t>3º Seminário de Iniciação Cientifica e Tecnológica</a:t>
            </a:r>
            <a:r>
              <a:rPr lang="pt-BR" sz="2700">
                <a:latin typeface="Ubuntu Light"/>
              </a:rPr>
              <a:t/>
            </a:r>
            <a:br>
              <a:rPr lang="pt-BR" sz="2700">
                <a:latin typeface="Ubuntu Light"/>
              </a:rPr>
            </a:br>
            <a:endParaRPr lang="pt-BR" sz="2700"/>
          </a:p>
        </p:txBody>
      </p:sp>
      <p:sp>
        <p:nvSpPr>
          <p:cNvPr id="8" name="Espaço Reservado para Rodapé 2"/>
          <p:cNvSpPr txBox="1"/>
          <p:nvPr/>
        </p:nvSpPr>
        <p:spPr>
          <a:xfrm>
            <a:off x="441472" y="6597350"/>
            <a:ext cx="8306985" cy="2880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0" cap="none" spc="0" baseline="0" dirty="0">
              <a:solidFill>
                <a:srgbClr val="FFFFFF"/>
              </a:solidFill>
              <a:uFillTx/>
              <a:latin typeface="Calibri"/>
            </a:endParaRPr>
          </a:p>
          <a:p>
            <a:pPr algn="ct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pt-BR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Streaming </a:t>
            </a:r>
            <a:r>
              <a:rPr lang="pt-BR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de vídeo para uma Plataforma Experimental em Robótica </a:t>
            </a:r>
            <a:r>
              <a:rPr lang="pt-BR" kern="1200" dirty="0" smtClean="0">
                <a:solidFill>
                  <a:schemeClr val="bg1"/>
                </a:solidFill>
              </a:rPr>
              <a:t>Subaquática</a:t>
            </a:r>
            <a:endParaRPr lang="pt-BR" sz="1800" b="0" i="0" u="none" strike="noStrike" kern="1200" cap="none" spc="0" baseline="0" dirty="0">
              <a:solidFill>
                <a:schemeClr val="bg1"/>
              </a:solidFill>
              <a:uFillTx/>
              <a:latin typeface="Calibri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pt-BR" sz="1600" b="0" i="0" u="none" strike="noStrike" kern="1200" cap="none" spc="0" baseline="0" dirty="0">
              <a:solidFill>
                <a:srgbClr val="FFFFFF"/>
              </a:solidFill>
              <a:uFillTx/>
              <a:latin typeface="Calibri"/>
              <a:ea typeface=""/>
              <a:cs typeface="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2222</TotalTime>
  <Words>564</Words>
  <Application>Microsoft Office PowerPoint</Application>
  <PresentationFormat>Widescreen</PresentationFormat>
  <Paragraphs>143</Paragraphs>
  <Slides>14</Slides>
  <Notes>6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微软雅黑</vt:lpstr>
      <vt:lpstr>Arial</vt:lpstr>
      <vt:lpstr>Calibri</vt:lpstr>
      <vt:lpstr>Ubuntu Light</vt:lpstr>
      <vt:lpstr>Personalizar design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  <vt:lpstr>                                       3º Seminário de Iniciação Cientifica e Tecnológica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MVS</dc:creator>
  <cp:lastModifiedBy>MarcosScholl</cp:lastModifiedBy>
  <cp:revision>75</cp:revision>
  <dcterms:created xsi:type="dcterms:W3CDTF">2014-03-10T11:38:53Z</dcterms:created>
  <dcterms:modified xsi:type="dcterms:W3CDTF">2014-10-14T13:05:46Z</dcterms:modified>
</cp:coreProperties>
</file>